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Bricolage Grotesque Bold" charset="1" panose="020B0605040402000204"/>
      <p:regular r:id="rId20"/>
    </p:embeddedFont>
    <p:embeddedFont>
      <p:font typeface="TT Interphases" charset="1" panose="02000503020000020004"/>
      <p:regular r:id="rId21"/>
    </p:embeddedFont>
    <p:embeddedFont>
      <p:font typeface="TT Interphases Bold" charset="1" panose="020008030600000200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3341477"/>
            <a:ext cx="11139898" cy="8229600"/>
          </a:xfrm>
          <a:custGeom>
            <a:avLst/>
            <a:gdLst/>
            <a:ahLst/>
            <a:cxnLst/>
            <a:rect r="r" b="b" t="t" l="l"/>
            <a:pathLst>
              <a:path h="8229600" w="11139898">
                <a:moveTo>
                  <a:pt x="0" y="0"/>
                </a:moveTo>
                <a:lnTo>
                  <a:pt x="11139898" y="0"/>
                </a:lnTo>
                <a:lnTo>
                  <a:pt x="111398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01375" y="2350877"/>
            <a:ext cx="13685249" cy="2792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378"/>
              </a:lnSpc>
            </a:pPr>
            <a:r>
              <a:rPr lang="en-US" b="true" sz="12972" spc="-713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CASE STUDY MAVERICK BANK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01375" y="7113377"/>
            <a:ext cx="5568211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999">
                <a:solidFill>
                  <a:srgbClr val="14141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PRESENTED BY</a:t>
            </a:r>
          </a:p>
          <a:p>
            <a:pPr algn="l">
              <a:lnSpc>
                <a:spcPts val="3599"/>
              </a:lnSpc>
            </a:pPr>
            <a:r>
              <a:rPr lang="en-US" sz="2999">
                <a:solidFill>
                  <a:srgbClr val="14141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SANIKA SAVALAJKAR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843981" y="-4649614"/>
            <a:ext cx="9220840" cy="8229600"/>
          </a:xfrm>
          <a:custGeom>
            <a:avLst/>
            <a:gdLst/>
            <a:ahLst/>
            <a:cxnLst/>
            <a:rect r="r" b="b" t="t" l="l"/>
            <a:pathLst>
              <a:path h="8229600" w="9220840">
                <a:moveTo>
                  <a:pt x="9220840" y="0"/>
                </a:moveTo>
                <a:lnTo>
                  <a:pt x="0" y="0"/>
                </a:lnTo>
                <a:lnTo>
                  <a:pt x="0" y="8229600"/>
                </a:lnTo>
                <a:lnTo>
                  <a:pt x="9220840" y="8229600"/>
                </a:lnTo>
                <a:lnTo>
                  <a:pt x="922084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11141" y="-4649614"/>
            <a:ext cx="9220840" cy="8229600"/>
          </a:xfrm>
          <a:custGeom>
            <a:avLst/>
            <a:gdLst/>
            <a:ahLst/>
            <a:cxnLst/>
            <a:rect r="r" b="b" t="t" l="l"/>
            <a:pathLst>
              <a:path h="8229600" w="9220840">
                <a:moveTo>
                  <a:pt x="0" y="0"/>
                </a:moveTo>
                <a:lnTo>
                  <a:pt x="9220840" y="0"/>
                </a:lnTo>
                <a:lnTo>
                  <a:pt x="92208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23045" y="2352593"/>
            <a:ext cx="8296628" cy="4407584"/>
          </a:xfrm>
          <a:custGeom>
            <a:avLst/>
            <a:gdLst/>
            <a:ahLst/>
            <a:cxnLst/>
            <a:rect r="r" b="b" t="t" l="l"/>
            <a:pathLst>
              <a:path h="4407584" w="8296628">
                <a:moveTo>
                  <a:pt x="0" y="0"/>
                </a:moveTo>
                <a:lnTo>
                  <a:pt x="8296628" y="0"/>
                </a:lnTo>
                <a:lnTo>
                  <a:pt x="8296628" y="4407584"/>
                </a:lnTo>
                <a:lnTo>
                  <a:pt x="0" y="4407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68327" y="2352593"/>
            <a:ext cx="8417770" cy="4482943"/>
          </a:xfrm>
          <a:custGeom>
            <a:avLst/>
            <a:gdLst/>
            <a:ahLst/>
            <a:cxnLst/>
            <a:rect r="r" b="b" t="t" l="l"/>
            <a:pathLst>
              <a:path h="4482943" w="8417770">
                <a:moveTo>
                  <a:pt x="0" y="0"/>
                </a:moveTo>
                <a:lnTo>
                  <a:pt x="8417770" y="0"/>
                </a:lnTo>
                <a:lnTo>
                  <a:pt x="8417770" y="4482943"/>
                </a:lnTo>
                <a:lnTo>
                  <a:pt x="0" y="44829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60" t="0" r="-36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771359" y="7380333"/>
            <a:ext cx="8439403" cy="2224443"/>
          </a:xfrm>
          <a:custGeom>
            <a:avLst/>
            <a:gdLst/>
            <a:ahLst/>
            <a:cxnLst/>
            <a:rect r="r" b="b" t="t" l="l"/>
            <a:pathLst>
              <a:path h="2224443" w="8439403">
                <a:moveTo>
                  <a:pt x="0" y="0"/>
                </a:moveTo>
                <a:lnTo>
                  <a:pt x="8439402" y="0"/>
                </a:lnTo>
                <a:lnTo>
                  <a:pt x="8439402" y="2224443"/>
                </a:lnTo>
                <a:lnTo>
                  <a:pt x="0" y="22244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55047" y="713722"/>
            <a:ext cx="14177906" cy="1095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59"/>
              </a:lnSpc>
            </a:pPr>
            <a:r>
              <a:rPr lang="en-US" b="true" sz="9573" spc="-526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Swagger Output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843981" y="-4649614"/>
            <a:ext cx="9220840" cy="8229600"/>
          </a:xfrm>
          <a:custGeom>
            <a:avLst/>
            <a:gdLst/>
            <a:ahLst/>
            <a:cxnLst/>
            <a:rect r="r" b="b" t="t" l="l"/>
            <a:pathLst>
              <a:path h="8229600" w="9220840">
                <a:moveTo>
                  <a:pt x="9220840" y="0"/>
                </a:moveTo>
                <a:lnTo>
                  <a:pt x="0" y="0"/>
                </a:lnTo>
                <a:lnTo>
                  <a:pt x="0" y="8229600"/>
                </a:lnTo>
                <a:lnTo>
                  <a:pt x="9220840" y="8229600"/>
                </a:lnTo>
                <a:lnTo>
                  <a:pt x="922084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11141" y="-4649614"/>
            <a:ext cx="9220840" cy="8229600"/>
          </a:xfrm>
          <a:custGeom>
            <a:avLst/>
            <a:gdLst/>
            <a:ahLst/>
            <a:cxnLst/>
            <a:rect r="r" b="b" t="t" l="l"/>
            <a:pathLst>
              <a:path h="8229600" w="9220840">
                <a:moveTo>
                  <a:pt x="0" y="0"/>
                </a:moveTo>
                <a:lnTo>
                  <a:pt x="9220840" y="0"/>
                </a:lnTo>
                <a:lnTo>
                  <a:pt x="92208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4139" y="2973947"/>
            <a:ext cx="8206349" cy="4339107"/>
          </a:xfrm>
          <a:custGeom>
            <a:avLst/>
            <a:gdLst/>
            <a:ahLst/>
            <a:cxnLst/>
            <a:rect r="r" b="b" t="t" l="l"/>
            <a:pathLst>
              <a:path h="4339107" w="8206349">
                <a:moveTo>
                  <a:pt x="0" y="0"/>
                </a:moveTo>
                <a:lnTo>
                  <a:pt x="8206349" y="0"/>
                </a:lnTo>
                <a:lnTo>
                  <a:pt x="8206349" y="4339106"/>
                </a:lnTo>
                <a:lnTo>
                  <a:pt x="0" y="43391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88530" y="7804213"/>
            <a:ext cx="8161958" cy="1980552"/>
          </a:xfrm>
          <a:custGeom>
            <a:avLst/>
            <a:gdLst/>
            <a:ahLst/>
            <a:cxnLst/>
            <a:rect r="r" b="b" t="t" l="l"/>
            <a:pathLst>
              <a:path h="1980552" w="8161958">
                <a:moveTo>
                  <a:pt x="0" y="0"/>
                </a:moveTo>
                <a:lnTo>
                  <a:pt x="8161958" y="0"/>
                </a:lnTo>
                <a:lnTo>
                  <a:pt x="8161958" y="1980551"/>
                </a:lnTo>
                <a:lnTo>
                  <a:pt x="0" y="19805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89968" y="2966034"/>
            <a:ext cx="8221313" cy="4347019"/>
          </a:xfrm>
          <a:custGeom>
            <a:avLst/>
            <a:gdLst/>
            <a:ahLst/>
            <a:cxnLst/>
            <a:rect r="r" b="b" t="t" l="l"/>
            <a:pathLst>
              <a:path h="4347019" w="8221313">
                <a:moveTo>
                  <a:pt x="0" y="0"/>
                </a:moveTo>
                <a:lnTo>
                  <a:pt x="8221314" y="0"/>
                </a:lnTo>
                <a:lnTo>
                  <a:pt x="8221314" y="4347019"/>
                </a:lnTo>
                <a:lnTo>
                  <a:pt x="0" y="43470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079133" y="7671490"/>
            <a:ext cx="6842985" cy="2113275"/>
          </a:xfrm>
          <a:custGeom>
            <a:avLst/>
            <a:gdLst/>
            <a:ahLst/>
            <a:cxnLst/>
            <a:rect r="r" b="b" t="t" l="l"/>
            <a:pathLst>
              <a:path h="2113275" w="6842985">
                <a:moveTo>
                  <a:pt x="0" y="0"/>
                </a:moveTo>
                <a:lnTo>
                  <a:pt x="6842984" y="0"/>
                </a:lnTo>
                <a:lnTo>
                  <a:pt x="6842984" y="2113274"/>
                </a:lnTo>
                <a:lnTo>
                  <a:pt x="0" y="21132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55047" y="713722"/>
            <a:ext cx="14177906" cy="1095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59"/>
              </a:lnSpc>
            </a:pPr>
            <a:r>
              <a:rPr lang="en-US" b="true" sz="9573" spc="-526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Swagger Output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02872" y="2047673"/>
            <a:ext cx="5688883" cy="612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1"/>
              </a:lnSpc>
            </a:pPr>
            <a:r>
              <a:rPr lang="en-US" sz="3594">
                <a:solidFill>
                  <a:srgbClr val="14141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Account Controller Deposit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67658" y="2047673"/>
            <a:ext cx="6265934" cy="612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1"/>
              </a:lnSpc>
            </a:pPr>
            <a:r>
              <a:rPr lang="en-US" sz="3594">
                <a:solidFill>
                  <a:srgbClr val="14141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Admin Controller Create User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843981" y="-4649614"/>
            <a:ext cx="9220840" cy="8229600"/>
          </a:xfrm>
          <a:custGeom>
            <a:avLst/>
            <a:gdLst/>
            <a:ahLst/>
            <a:cxnLst/>
            <a:rect r="r" b="b" t="t" l="l"/>
            <a:pathLst>
              <a:path h="8229600" w="9220840">
                <a:moveTo>
                  <a:pt x="9220840" y="0"/>
                </a:moveTo>
                <a:lnTo>
                  <a:pt x="0" y="0"/>
                </a:lnTo>
                <a:lnTo>
                  <a:pt x="0" y="8229600"/>
                </a:lnTo>
                <a:lnTo>
                  <a:pt x="9220840" y="8229600"/>
                </a:lnTo>
                <a:lnTo>
                  <a:pt x="922084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11141" y="-4649614"/>
            <a:ext cx="9220840" cy="8229600"/>
          </a:xfrm>
          <a:custGeom>
            <a:avLst/>
            <a:gdLst/>
            <a:ahLst/>
            <a:cxnLst/>
            <a:rect r="r" b="b" t="t" l="l"/>
            <a:pathLst>
              <a:path h="8229600" w="9220840">
                <a:moveTo>
                  <a:pt x="0" y="0"/>
                </a:moveTo>
                <a:lnTo>
                  <a:pt x="9220840" y="0"/>
                </a:lnTo>
                <a:lnTo>
                  <a:pt x="92208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974066"/>
            <a:ext cx="8614046" cy="4576212"/>
          </a:xfrm>
          <a:custGeom>
            <a:avLst/>
            <a:gdLst/>
            <a:ahLst/>
            <a:cxnLst/>
            <a:rect r="r" b="b" t="t" l="l"/>
            <a:pathLst>
              <a:path h="4576212" w="8614046">
                <a:moveTo>
                  <a:pt x="0" y="0"/>
                </a:moveTo>
                <a:lnTo>
                  <a:pt x="8614046" y="0"/>
                </a:lnTo>
                <a:lnTo>
                  <a:pt x="8614046" y="4576212"/>
                </a:lnTo>
                <a:lnTo>
                  <a:pt x="0" y="45762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566392" y="3579986"/>
            <a:ext cx="9435789" cy="1432296"/>
          </a:xfrm>
          <a:custGeom>
            <a:avLst/>
            <a:gdLst/>
            <a:ahLst/>
            <a:cxnLst/>
            <a:rect r="r" b="b" t="t" l="l"/>
            <a:pathLst>
              <a:path h="1432296" w="9435789">
                <a:moveTo>
                  <a:pt x="0" y="0"/>
                </a:moveTo>
                <a:lnTo>
                  <a:pt x="9435789" y="0"/>
                </a:lnTo>
                <a:lnTo>
                  <a:pt x="9435789" y="1432295"/>
                </a:lnTo>
                <a:lnTo>
                  <a:pt x="0" y="14322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66392" y="5593391"/>
            <a:ext cx="9435789" cy="1467018"/>
          </a:xfrm>
          <a:custGeom>
            <a:avLst/>
            <a:gdLst/>
            <a:ahLst/>
            <a:cxnLst/>
            <a:rect r="r" b="b" t="t" l="l"/>
            <a:pathLst>
              <a:path h="1467018" w="9435789">
                <a:moveTo>
                  <a:pt x="0" y="0"/>
                </a:moveTo>
                <a:lnTo>
                  <a:pt x="9435789" y="0"/>
                </a:lnTo>
                <a:lnTo>
                  <a:pt x="9435789" y="1467018"/>
                </a:lnTo>
                <a:lnTo>
                  <a:pt x="0" y="14670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902872" y="7833714"/>
            <a:ext cx="7125395" cy="2152932"/>
          </a:xfrm>
          <a:custGeom>
            <a:avLst/>
            <a:gdLst/>
            <a:ahLst/>
            <a:cxnLst/>
            <a:rect r="r" b="b" t="t" l="l"/>
            <a:pathLst>
              <a:path h="2152932" w="7125395">
                <a:moveTo>
                  <a:pt x="0" y="0"/>
                </a:moveTo>
                <a:lnTo>
                  <a:pt x="7125395" y="0"/>
                </a:lnTo>
                <a:lnTo>
                  <a:pt x="7125395" y="2152933"/>
                </a:lnTo>
                <a:lnTo>
                  <a:pt x="0" y="21529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700000">
            <a:off x="14114955" y="2316407"/>
            <a:ext cx="434977" cy="1300202"/>
          </a:xfrm>
          <a:custGeom>
            <a:avLst/>
            <a:gdLst/>
            <a:ahLst/>
            <a:cxnLst/>
            <a:rect r="r" b="b" t="t" l="l"/>
            <a:pathLst>
              <a:path h="1300202" w="434977">
                <a:moveTo>
                  <a:pt x="0" y="0"/>
                </a:moveTo>
                <a:lnTo>
                  <a:pt x="434976" y="0"/>
                </a:lnTo>
                <a:lnTo>
                  <a:pt x="434976" y="1300202"/>
                </a:lnTo>
                <a:lnTo>
                  <a:pt x="0" y="13002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055047" y="713722"/>
            <a:ext cx="14177906" cy="1095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59"/>
              </a:lnSpc>
            </a:pPr>
            <a:r>
              <a:rPr lang="en-US" b="true" sz="9573" spc="-526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Swagger Output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74063" y="1780973"/>
            <a:ext cx="7515547" cy="612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1"/>
              </a:lnSpc>
            </a:pPr>
            <a:r>
              <a:rPr lang="en-US" sz="3594">
                <a:solidFill>
                  <a:srgbClr val="14141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Account Controller Transfer Amount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945921" y="1736802"/>
            <a:ext cx="1939416" cy="107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2"/>
              </a:lnSpc>
            </a:pPr>
            <a:r>
              <a:rPr lang="en-US" sz="3094">
                <a:solidFill>
                  <a:srgbClr val="14141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Before</a:t>
            </a:r>
          </a:p>
          <a:p>
            <a:pPr algn="l">
              <a:lnSpc>
                <a:spcPts val="4332"/>
              </a:lnSpc>
            </a:pPr>
            <a:r>
              <a:rPr lang="en-US" sz="3094" strike="noStrike" u="none">
                <a:solidFill>
                  <a:srgbClr val="14141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Transfer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293537" y="8184370"/>
            <a:ext cx="1939416" cy="107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2"/>
              </a:lnSpc>
            </a:pPr>
            <a:r>
              <a:rPr lang="en-US" sz="3094">
                <a:solidFill>
                  <a:srgbClr val="14141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After</a:t>
            </a:r>
          </a:p>
          <a:p>
            <a:pPr algn="l">
              <a:lnSpc>
                <a:spcPts val="4332"/>
              </a:lnSpc>
            </a:pPr>
            <a:r>
              <a:rPr lang="en-US" sz="3094">
                <a:solidFill>
                  <a:srgbClr val="14141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Transfer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10185192">
            <a:off x="15684141" y="7249667"/>
            <a:ext cx="462976" cy="1383894"/>
          </a:xfrm>
          <a:custGeom>
            <a:avLst/>
            <a:gdLst/>
            <a:ahLst/>
            <a:cxnLst/>
            <a:rect r="r" b="b" t="t" l="l"/>
            <a:pathLst>
              <a:path h="1383894" w="462976">
                <a:moveTo>
                  <a:pt x="0" y="0"/>
                </a:moveTo>
                <a:lnTo>
                  <a:pt x="462976" y="0"/>
                </a:lnTo>
                <a:lnTo>
                  <a:pt x="462976" y="1383895"/>
                </a:lnTo>
                <a:lnTo>
                  <a:pt x="0" y="13838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969397">
            <a:off x="9762143" y="8566353"/>
            <a:ext cx="462976" cy="1383894"/>
          </a:xfrm>
          <a:custGeom>
            <a:avLst/>
            <a:gdLst/>
            <a:ahLst/>
            <a:cxnLst/>
            <a:rect r="r" b="b" t="t" l="l"/>
            <a:pathLst>
              <a:path h="1383894" w="462976">
                <a:moveTo>
                  <a:pt x="0" y="0"/>
                </a:moveTo>
                <a:lnTo>
                  <a:pt x="462976" y="0"/>
                </a:lnTo>
                <a:lnTo>
                  <a:pt x="462976" y="1383894"/>
                </a:lnTo>
                <a:lnTo>
                  <a:pt x="0" y="13838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24851" y="9301864"/>
            <a:ext cx="2322361" cy="531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2"/>
              </a:lnSpc>
            </a:pPr>
            <a:r>
              <a:rPr lang="en-US" sz="3094">
                <a:solidFill>
                  <a:srgbClr val="14141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Transaction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98034" y="-6423702"/>
            <a:ext cx="7691933" cy="8229600"/>
          </a:xfrm>
          <a:custGeom>
            <a:avLst/>
            <a:gdLst/>
            <a:ahLst/>
            <a:cxnLst/>
            <a:rect r="r" b="b" t="t" l="l"/>
            <a:pathLst>
              <a:path h="8229600" w="7691933">
                <a:moveTo>
                  <a:pt x="0" y="0"/>
                </a:moveTo>
                <a:lnTo>
                  <a:pt x="7691932" y="0"/>
                </a:lnTo>
                <a:lnTo>
                  <a:pt x="769193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61035" y="3902783"/>
            <a:ext cx="13765929" cy="5093394"/>
          </a:xfrm>
          <a:custGeom>
            <a:avLst/>
            <a:gdLst/>
            <a:ahLst/>
            <a:cxnLst/>
            <a:rect r="r" b="b" t="t" l="l"/>
            <a:pathLst>
              <a:path h="5093394" w="13765929">
                <a:moveTo>
                  <a:pt x="0" y="0"/>
                </a:moveTo>
                <a:lnTo>
                  <a:pt x="13765930" y="0"/>
                </a:lnTo>
                <a:lnTo>
                  <a:pt x="13765930" y="5093394"/>
                </a:lnTo>
                <a:lnTo>
                  <a:pt x="0" y="50933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03084" y="1719525"/>
            <a:ext cx="16881832" cy="1281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38"/>
              </a:lnSpc>
            </a:pPr>
            <a:r>
              <a:rPr lang="en-US" b="true" sz="11173" spc="-614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Key Features Implemented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73169" y="-3675504"/>
            <a:ext cx="7323792" cy="8229600"/>
          </a:xfrm>
          <a:custGeom>
            <a:avLst/>
            <a:gdLst/>
            <a:ahLst/>
            <a:cxnLst/>
            <a:rect r="r" b="b" t="t" l="l"/>
            <a:pathLst>
              <a:path h="8229600" w="7323792">
                <a:moveTo>
                  <a:pt x="0" y="0"/>
                </a:moveTo>
                <a:lnTo>
                  <a:pt x="7323791" y="0"/>
                </a:lnTo>
                <a:lnTo>
                  <a:pt x="732379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09742" y="4592196"/>
            <a:ext cx="15668516" cy="3366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35071" indent="-517536" lvl="1">
              <a:lnSpc>
                <a:spcPts val="5273"/>
              </a:lnSpc>
              <a:buFont typeface="Arial"/>
              <a:buChar char="•"/>
            </a:pPr>
            <a:r>
              <a:rPr lang="en-US" sz="4794">
                <a:solidFill>
                  <a:srgbClr val="14141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Successfully built a role-based core banking backend.</a:t>
            </a:r>
          </a:p>
          <a:p>
            <a:pPr algn="just" marL="1035071" indent="-517536" lvl="1">
              <a:lnSpc>
                <a:spcPts val="5273"/>
              </a:lnSpc>
              <a:buFont typeface="Arial"/>
              <a:buChar char="•"/>
            </a:pPr>
            <a:r>
              <a:rPr lang="en-US" sz="4794">
                <a:solidFill>
                  <a:srgbClr val="14141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</a:t>
            </a:r>
            <a:r>
              <a:rPr lang="en-US" sz="4794">
                <a:solidFill>
                  <a:srgbClr val="14141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overed all key modules and relationships.</a:t>
            </a:r>
          </a:p>
          <a:p>
            <a:pPr algn="just" marL="1035071" indent="-517536" lvl="1">
              <a:lnSpc>
                <a:spcPts val="5273"/>
              </a:lnSpc>
              <a:buFont typeface="Arial"/>
              <a:buChar char="•"/>
            </a:pPr>
            <a:r>
              <a:rPr lang="en-US" sz="4794">
                <a:solidFill>
                  <a:srgbClr val="14141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Rea</a:t>
            </a:r>
            <a:r>
              <a:rPr lang="en-US" sz="4794">
                <a:solidFill>
                  <a:srgbClr val="14141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dy to integrate frontend and extend further.</a:t>
            </a:r>
          </a:p>
          <a:p>
            <a:pPr algn="just" marL="1035071" indent="-517536" lvl="1">
              <a:lnSpc>
                <a:spcPts val="5273"/>
              </a:lnSpc>
              <a:buFont typeface="Arial"/>
              <a:buChar char="•"/>
            </a:pPr>
            <a:r>
              <a:rPr lang="en-US" sz="4794">
                <a:solidFill>
                  <a:srgbClr val="14141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Demo available via Swagger UI + MySQL</a:t>
            </a:r>
          </a:p>
          <a:p>
            <a:pPr algn="l">
              <a:lnSpc>
                <a:spcPts val="5273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034594" y="1999518"/>
            <a:ext cx="12218813" cy="1478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378"/>
              </a:lnSpc>
            </a:pPr>
            <a:r>
              <a:rPr lang="en-US" b="true" sz="12972" spc="-713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Conclusion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843981" y="-4649614"/>
            <a:ext cx="9220840" cy="8229600"/>
          </a:xfrm>
          <a:custGeom>
            <a:avLst/>
            <a:gdLst/>
            <a:ahLst/>
            <a:cxnLst/>
            <a:rect r="r" b="b" t="t" l="l"/>
            <a:pathLst>
              <a:path h="8229600" w="9220840">
                <a:moveTo>
                  <a:pt x="9220840" y="0"/>
                </a:moveTo>
                <a:lnTo>
                  <a:pt x="0" y="0"/>
                </a:lnTo>
                <a:lnTo>
                  <a:pt x="0" y="8229600"/>
                </a:lnTo>
                <a:lnTo>
                  <a:pt x="9220840" y="8229600"/>
                </a:lnTo>
                <a:lnTo>
                  <a:pt x="922084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11141" y="-4649614"/>
            <a:ext cx="9220840" cy="8229600"/>
          </a:xfrm>
          <a:custGeom>
            <a:avLst/>
            <a:gdLst/>
            <a:ahLst/>
            <a:cxnLst/>
            <a:rect r="r" b="b" t="t" l="l"/>
            <a:pathLst>
              <a:path h="8229600" w="9220840">
                <a:moveTo>
                  <a:pt x="0" y="0"/>
                </a:moveTo>
                <a:lnTo>
                  <a:pt x="9220840" y="0"/>
                </a:lnTo>
                <a:lnTo>
                  <a:pt x="92208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13671" y="1524000"/>
            <a:ext cx="11460658" cy="1478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378"/>
              </a:lnSpc>
            </a:pPr>
            <a:r>
              <a:rPr lang="en-US" b="true" sz="12972" spc="-713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Introduction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94767" y="3513311"/>
            <a:ext cx="15298466" cy="5645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4570" indent="-432285" lvl="1">
              <a:lnSpc>
                <a:spcPts val="5606"/>
              </a:lnSpc>
              <a:buFont typeface="Arial"/>
              <a:buChar char="•"/>
            </a:pPr>
            <a:r>
              <a:rPr lang="en-US" sz="4004">
                <a:solidFill>
                  <a:srgbClr val="14141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 role-based digital banking system.</a:t>
            </a:r>
          </a:p>
          <a:p>
            <a:pPr algn="just" marL="864570" indent="-432285" lvl="1">
              <a:lnSpc>
                <a:spcPts val="5606"/>
              </a:lnSpc>
              <a:buFont typeface="Arial"/>
              <a:buChar char="•"/>
            </a:pPr>
            <a:r>
              <a:rPr lang="en-US" sz="4004">
                <a:solidFill>
                  <a:srgbClr val="14141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Roles: Customer, Bank Employee, Administrator</a:t>
            </a:r>
          </a:p>
          <a:p>
            <a:pPr algn="just" marL="864570" indent="-432285" lvl="1">
              <a:lnSpc>
                <a:spcPts val="5606"/>
              </a:lnSpc>
              <a:buFont typeface="Arial"/>
              <a:buChar char="•"/>
            </a:pPr>
            <a:r>
              <a:rPr lang="en-US" sz="4004">
                <a:solidFill>
                  <a:srgbClr val="14141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Implements core banking features like:</a:t>
            </a:r>
          </a:p>
          <a:p>
            <a:pPr algn="just" marL="864570" indent="-432285" lvl="1">
              <a:lnSpc>
                <a:spcPts val="5606"/>
              </a:lnSpc>
              <a:buFont typeface="Arial"/>
              <a:buChar char="•"/>
            </a:pPr>
            <a:r>
              <a:rPr lang="en-US" sz="4004">
                <a:solidFill>
                  <a:srgbClr val="14141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User registration, login, and role-based authorization.</a:t>
            </a:r>
          </a:p>
          <a:p>
            <a:pPr algn="just" marL="864570" indent="-432285" lvl="1">
              <a:lnSpc>
                <a:spcPts val="5606"/>
              </a:lnSpc>
              <a:buFont typeface="Arial"/>
              <a:buChar char="•"/>
            </a:pPr>
            <a:r>
              <a:rPr lang="en-US" sz="4004">
                <a:solidFill>
                  <a:srgbClr val="14141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Account management, secure transactions, and reporting.</a:t>
            </a:r>
          </a:p>
          <a:p>
            <a:pPr algn="just" marL="864570" indent="-432285" lvl="1">
              <a:lnSpc>
                <a:spcPts val="5606"/>
              </a:lnSpc>
              <a:buFont typeface="Arial"/>
              <a:buChar char="•"/>
            </a:pPr>
            <a:r>
              <a:rPr lang="en-US" sz="4004">
                <a:solidFill>
                  <a:srgbClr val="14141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Uses RESTful architecture and layered Spring Boot application design.</a:t>
            </a:r>
          </a:p>
          <a:p>
            <a:pPr algn="just">
              <a:lnSpc>
                <a:spcPts val="5606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73169" y="-3675504"/>
            <a:ext cx="7323792" cy="8229600"/>
          </a:xfrm>
          <a:custGeom>
            <a:avLst/>
            <a:gdLst/>
            <a:ahLst/>
            <a:cxnLst/>
            <a:rect r="r" b="b" t="t" l="l"/>
            <a:pathLst>
              <a:path h="8229600" w="7323792">
                <a:moveTo>
                  <a:pt x="0" y="0"/>
                </a:moveTo>
                <a:lnTo>
                  <a:pt x="7323791" y="0"/>
                </a:lnTo>
                <a:lnTo>
                  <a:pt x="732379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13772" y="4592196"/>
            <a:ext cx="13260456" cy="3914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73445" indent="-436722" lvl="1">
              <a:lnSpc>
                <a:spcPts val="4450"/>
              </a:lnSpc>
              <a:buFont typeface="Arial"/>
              <a:buChar char="•"/>
            </a:pPr>
            <a:r>
              <a:rPr lang="en-US" sz="4045">
                <a:solidFill>
                  <a:srgbClr val="14141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Create a modular, maintainable, and scalable backend banking system.</a:t>
            </a:r>
          </a:p>
          <a:p>
            <a:pPr algn="just" marL="873445" indent="-436722" lvl="1">
              <a:lnSpc>
                <a:spcPts val="4450"/>
              </a:lnSpc>
              <a:buFont typeface="Arial"/>
              <a:buChar char="•"/>
            </a:pPr>
            <a:r>
              <a:rPr lang="en-US" sz="4045">
                <a:solidFill>
                  <a:srgbClr val="14141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Provide secure REST APIs for Customer, Employee, Admin roles.</a:t>
            </a:r>
          </a:p>
          <a:p>
            <a:pPr algn="just" marL="873445" indent="-436722" lvl="1">
              <a:lnSpc>
                <a:spcPts val="4450"/>
              </a:lnSpc>
              <a:buFont typeface="Arial"/>
              <a:buChar char="•"/>
            </a:pPr>
            <a:r>
              <a:rPr lang="en-US" sz="4045">
                <a:solidFill>
                  <a:srgbClr val="14141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Use best practices like DTOs, service abstraction, entity-repository layers.</a:t>
            </a:r>
          </a:p>
          <a:p>
            <a:pPr algn="l">
              <a:lnSpc>
                <a:spcPts val="445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034594" y="1940607"/>
            <a:ext cx="12218813" cy="1478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378"/>
              </a:lnSpc>
            </a:pPr>
            <a:r>
              <a:rPr lang="en-US" b="true" sz="12972" spc="-713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Project Goals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98034" y="-6423702"/>
            <a:ext cx="7691933" cy="8229600"/>
          </a:xfrm>
          <a:custGeom>
            <a:avLst/>
            <a:gdLst/>
            <a:ahLst/>
            <a:cxnLst/>
            <a:rect r="r" b="b" t="t" l="l"/>
            <a:pathLst>
              <a:path h="8229600" w="7691933">
                <a:moveTo>
                  <a:pt x="0" y="0"/>
                </a:moveTo>
                <a:lnTo>
                  <a:pt x="7691932" y="0"/>
                </a:lnTo>
                <a:lnTo>
                  <a:pt x="769193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27288" y="3217039"/>
            <a:ext cx="13833425" cy="6276916"/>
          </a:xfrm>
          <a:custGeom>
            <a:avLst/>
            <a:gdLst/>
            <a:ahLst/>
            <a:cxnLst/>
            <a:rect r="r" b="b" t="t" l="l"/>
            <a:pathLst>
              <a:path h="6276916" w="13833425">
                <a:moveTo>
                  <a:pt x="0" y="0"/>
                </a:moveTo>
                <a:lnTo>
                  <a:pt x="13833424" y="0"/>
                </a:lnTo>
                <a:lnTo>
                  <a:pt x="13833424" y="6276917"/>
                </a:lnTo>
                <a:lnTo>
                  <a:pt x="0" y="62769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20244" y="1314461"/>
            <a:ext cx="13247513" cy="1478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378"/>
              </a:lnSpc>
            </a:pPr>
            <a:r>
              <a:rPr lang="en-US" b="true" sz="12972" spc="-713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Technology Stack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97469" y="1524000"/>
            <a:ext cx="9293062" cy="1478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378"/>
              </a:lnSpc>
            </a:pPr>
            <a:r>
              <a:rPr lang="en-US" b="true" sz="12972" spc="-713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Architecture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702622" y="3690176"/>
            <a:ext cx="12882757" cy="5003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19084" indent="-509542" lvl="1">
              <a:lnSpc>
                <a:spcPts val="6608"/>
              </a:lnSpc>
              <a:buFont typeface="Arial"/>
              <a:buChar char="•"/>
            </a:pPr>
            <a:r>
              <a:rPr lang="en-US" b="true" sz="4720">
                <a:solidFill>
                  <a:srgbClr val="141414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Controller: </a:t>
            </a:r>
            <a:r>
              <a:rPr lang="en-US" sz="4720">
                <a:solidFill>
                  <a:srgbClr val="14141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Handles REST APIs.</a:t>
            </a:r>
          </a:p>
          <a:p>
            <a:pPr algn="l" marL="1019084" indent="-509542" lvl="1">
              <a:lnSpc>
                <a:spcPts val="6608"/>
              </a:lnSpc>
              <a:buFont typeface="Arial"/>
              <a:buChar char="•"/>
            </a:pPr>
            <a:r>
              <a:rPr lang="en-US" b="true" sz="4720">
                <a:solidFill>
                  <a:srgbClr val="141414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Service Layer:</a:t>
            </a:r>
            <a:r>
              <a:rPr lang="en-US" sz="4720">
                <a:solidFill>
                  <a:srgbClr val="14141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Business logic.</a:t>
            </a:r>
          </a:p>
          <a:p>
            <a:pPr algn="l" marL="1019084" indent="-509542" lvl="1">
              <a:lnSpc>
                <a:spcPts val="6608"/>
              </a:lnSpc>
              <a:buFont typeface="Arial"/>
              <a:buChar char="•"/>
            </a:pPr>
            <a:r>
              <a:rPr lang="en-US" b="true" sz="4720">
                <a:solidFill>
                  <a:srgbClr val="141414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R</a:t>
            </a:r>
            <a:r>
              <a:rPr lang="en-US" b="true" sz="4720">
                <a:solidFill>
                  <a:srgbClr val="141414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epository:</a:t>
            </a:r>
            <a:r>
              <a:rPr lang="en-US" sz="4720">
                <a:solidFill>
                  <a:srgbClr val="14141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JPA interface to DB.</a:t>
            </a:r>
          </a:p>
          <a:p>
            <a:pPr algn="l" marL="1019084" indent="-509542" lvl="1">
              <a:lnSpc>
                <a:spcPts val="6608"/>
              </a:lnSpc>
              <a:buFont typeface="Arial"/>
              <a:buChar char="•"/>
            </a:pPr>
            <a:r>
              <a:rPr lang="en-US" b="true" sz="4720">
                <a:solidFill>
                  <a:srgbClr val="141414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DTOs:</a:t>
            </a:r>
            <a:r>
              <a:rPr lang="en-US" sz="4720">
                <a:solidFill>
                  <a:srgbClr val="14141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Data Transfer Objects for abstraction.</a:t>
            </a:r>
          </a:p>
          <a:p>
            <a:pPr algn="l" marL="1019084" indent="-509542" lvl="1">
              <a:lnSpc>
                <a:spcPts val="6608"/>
              </a:lnSpc>
              <a:buFont typeface="Arial"/>
              <a:buChar char="•"/>
            </a:pPr>
            <a:r>
              <a:rPr lang="en-US" b="true" sz="4720">
                <a:solidFill>
                  <a:srgbClr val="141414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Entities: </a:t>
            </a:r>
            <a:r>
              <a:rPr lang="en-US" sz="4720">
                <a:solidFill>
                  <a:srgbClr val="14141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DB mapped objects.</a:t>
            </a:r>
          </a:p>
          <a:p>
            <a:pPr algn="l">
              <a:lnSpc>
                <a:spcPts val="6608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3305509" y="-5727381"/>
            <a:ext cx="11139898" cy="8229600"/>
          </a:xfrm>
          <a:custGeom>
            <a:avLst/>
            <a:gdLst/>
            <a:ahLst/>
            <a:cxnLst/>
            <a:rect r="r" b="b" t="t" l="l"/>
            <a:pathLst>
              <a:path h="8229600" w="11139898">
                <a:moveTo>
                  <a:pt x="0" y="0"/>
                </a:moveTo>
                <a:lnTo>
                  <a:pt x="11139899" y="0"/>
                </a:lnTo>
                <a:lnTo>
                  <a:pt x="1113989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843981" y="-4649614"/>
            <a:ext cx="9220840" cy="8229600"/>
          </a:xfrm>
          <a:custGeom>
            <a:avLst/>
            <a:gdLst/>
            <a:ahLst/>
            <a:cxnLst/>
            <a:rect r="r" b="b" t="t" l="l"/>
            <a:pathLst>
              <a:path h="8229600" w="9220840">
                <a:moveTo>
                  <a:pt x="9220840" y="0"/>
                </a:moveTo>
                <a:lnTo>
                  <a:pt x="0" y="0"/>
                </a:lnTo>
                <a:lnTo>
                  <a:pt x="0" y="8229600"/>
                </a:lnTo>
                <a:lnTo>
                  <a:pt x="9220840" y="8229600"/>
                </a:lnTo>
                <a:lnTo>
                  <a:pt x="922084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11141" y="-4649614"/>
            <a:ext cx="9220840" cy="8229600"/>
          </a:xfrm>
          <a:custGeom>
            <a:avLst/>
            <a:gdLst/>
            <a:ahLst/>
            <a:cxnLst/>
            <a:rect r="r" b="b" t="t" l="l"/>
            <a:pathLst>
              <a:path h="8229600" w="9220840">
                <a:moveTo>
                  <a:pt x="0" y="0"/>
                </a:moveTo>
                <a:lnTo>
                  <a:pt x="9220840" y="0"/>
                </a:lnTo>
                <a:lnTo>
                  <a:pt x="92208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950117" y="2237638"/>
            <a:ext cx="10387766" cy="7518146"/>
          </a:xfrm>
          <a:custGeom>
            <a:avLst/>
            <a:gdLst/>
            <a:ahLst/>
            <a:cxnLst/>
            <a:rect r="r" b="b" t="t" l="l"/>
            <a:pathLst>
              <a:path h="7518146" w="10387766">
                <a:moveTo>
                  <a:pt x="0" y="0"/>
                </a:moveTo>
                <a:lnTo>
                  <a:pt x="10387766" y="0"/>
                </a:lnTo>
                <a:lnTo>
                  <a:pt x="10387766" y="7518146"/>
                </a:lnTo>
                <a:lnTo>
                  <a:pt x="0" y="75181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413671" y="537263"/>
            <a:ext cx="11460658" cy="1478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378"/>
              </a:lnSpc>
            </a:pPr>
            <a:r>
              <a:rPr lang="en-US" b="true" sz="12972" spc="-713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Diagram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73169" y="-3675504"/>
            <a:ext cx="7323792" cy="8229600"/>
          </a:xfrm>
          <a:custGeom>
            <a:avLst/>
            <a:gdLst/>
            <a:ahLst/>
            <a:cxnLst/>
            <a:rect r="r" b="b" t="t" l="l"/>
            <a:pathLst>
              <a:path h="8229600" w="7323792">
                <a:moveTo>
                  <a:pt x="0" y="0"/>
                </a:moveTo>
                <a:lnTo>
                  <a:pt x="7323791" y="0"/>
                </a:lnTo>
                <a:lnTo>
                  <a:pt x="732379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69643" y="3700415"/>
            <a:ext cx="14548713" cy="5557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58300" indent="-479150" lvl="1">
              <a:lnSpc>
                <a:spcPts val="4882"/>
              </a:lnSpc>
              <a:buFont typeface="Arial"/>
              <a:buChar char="•"/>
            </a:pPr>
            <a:r>
              <a:rPr lang="en-US" b="true" sz="4438">
                <a:solidFill>
                  <a:srgbClr val="141414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Customer:</a:t>
            </a:r>
          </a:p>
          <a:p>
            <a:pPr algn="just" marL="958300" indent="-479150" lvl="1">
              <a:lnSpc>
                <a:spcPts val="4882"/>
              </a:lnSpc>
              <a:buFont typeface="Arial"/>
              <a:buChar char="•"/>
            </a:pPr>
            <a:r>
              <a:rPr lang="en-US" sz="4438">
                <a:solidFill>
                  <a:srgbClr val="14141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Register/Login, Open Account, Deposit, Withdraw, Transfer.</a:t>
            </a:r>
          </a:p>
          <a:p>
            <a:pPr algn="just" marL="958300" indent="-479150" lvl="1">
              <a:lnSpc>
                <a:spcPts val="4882"/>
              </a:lnSpc>
              <a:buFont typeface="Arial"/>
              <a:buChar char="•"/>
            </a:pPr>
            <a:r>
              <a:rPr lang="en-US" b="true" sz="4438">
                <a:solidFill>
                  <a:srgbClr val="141414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Bank Employee:</a:t>
            </a:r>
          </a:p>
          <a:p>
            <a:pPr algn="just" marL="958300" indent="-479150" lvl="1">
              <a:lnSpc>
                <a:spcPts val="4882"/>
              </a:lnSpc>
              <a:buFont typeface="Arial"/>
              <a:buChar char="•"/>
            </a:pPr>
            <a:r>
              <a:rPr lang="en-US" sz="4438">
                <a:solidFill>
                  <a:srgbClr val="14141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App</a:t>
            </a:r>
            <a:r>
              <a:rPr lang="en-US" sz="4438">
                <a:solidFill>
                  <a:srgbClr val="14141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rove accounts, manage customers, review transactions.</a:t>
            </a:r>
          </a:p>
          <a:p>
            <a:pPr algn="just" marL="958300" indent="-479150" lvl="1">
              <a:lnSpc>
                <a:spcPts val="4882"/>
              </a:lnSpc>
              <a:buFont typeface="Arial"/>
              <a:buChar char="•"/>
            </a:pPr>
            <a:r>
              <a:rPr lang="en-US" b="true" sz="4438">
                <a:solidFill>
                  <a:srgbClr val="141414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Admin:</a:t>
            </a:r>
          </a:p>
          <a:p>
            <a:pPr algn="just" marL="958300" indent="-479150" lvl="1">
              <a:lnSpc>
                <a:spcPts val="4882"/>
              </a:lnSpc>
              <a:buFont typeface="Arial"/>
              <a:buChar char="•"/>
            </a:pPr>
            <a:r>
              <a:rPr lang="en-US" sz="4438">
                <a:solidFill>
                  <a:srgbClr val="14141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Manage employee records and user access levels.</a:t>
            </a:r>
          </a:p>
          <a:p>
            <a:pPr algn="l">
              <a:lnSpc>
                <a:spcPts val="4882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034594" y="1524000"/>
            <a:ext cx="12218813" cy="1478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378"/>
              </a:lnSpc>
            </a:pPr>
            <a:r>
              <a:rPr lang="en-US" b="true" sz="12972" spc="-713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Roles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98034" y="-6423702"/>
            <a:ext cx="7691933" cy="8229600"/>
          </a:xfrm>
          <a:custGeom>
            <a:avLst/>
            <a:gdLst/>
            <a:ahLst/>
            <a:cxnLst/>
            <a:rect r="r" b="b" t="t" l="l"/>
            <a:pathLst>
              <a:path h="8229600" w="7691933">
                <a:moveTo>
                  <a:pt x="0" y="0"/>
                </a:moveTo>
                <a:lnTo>
                  <a:pt x="7691932" y="0"/>
                </a:lnTo>
                <a:lnTo>
                  <a:pt x="769193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20244" y="1314461"/>
            <a:ext cx="13247513" cy="1478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378"/>
              </a:lnSpc>
            </a:pPr>
            <a:r>
              <a:rPr lang="en-US" b="true" sz="12972" spc="-713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Technology Stack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69643" y="4640436"/>
            <a:ext cx="14548713" cy="4342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58300" indent="-479150" lvl="1">
              <a:lnSpc>
                <a:spcPts val="4882"/>
              </a:lnSpc>
              <a:buFont typeface="Arial"/>
              <a:buChar char="•"/>
            </a:pPr>
            <a:r>
              <a:rPr lang="en-US" sz="4438">
                <a:solidFill>
                  <a:srgbClr val="14141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User Registration and Login</a:t>
            </a:r>
          </a:p>
          <a:p>
            <a:pPr algn="just" marL="958300" indent="-479150" lvl="1">
              <a:lnSpc>
                <a:spcPts val="4882"/>
              </a:lnSpc>
              <a:buFont typeface="Arial"/>
              <a:buChar char="•"/>
            </a:pPr>
            <a:r>
              <a:rPr lang="en-US" sz="4438">
                <a:solidFill>
                  <a:srgbClr val="14141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CRUD for Accounts, Customers, Bank Employees</a:t>
            </a:r>
          </a:p>
          <a:p>
            <a:pPr algn="just" marL="958300" indent="-479150" lvl="1">
              <a:lnSpc>
                <a:spcPts val="4882"/>
              </a:lnSpc>
              <a:buFont typeface="Arial"/>
              <a:buChar char="•"/>
            </a:pPr>
            <a:r>
              <a:rPr lang="en-US" sz="4438">
                <a:solidFill>
                  <a:srgbClr val="14141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</a:t>
            </a:r>
            <a:r>
              <a:rPr lang="en-US" sz="4438">
                <a:solidFill>
                  <a:srgbClr val="14141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ole-based transactions</a:t>
            </a:r>
          </a:p>
          <a:p>
            <a:pPr algn="just" marL="958300" indent="-479150" lvl="1">
              <a:lnSpc>
                <a:spcPts val="4882"/>
              </a:lnSpc>
              <a:buFont typeface="Arial"/>
              <a:buChar char="•"/>
            </a:pPr>
            <a:r>
              <a:rPr lang="en-US" sz="4438">
                <a:solidFill>
                  <a:srgbClr val="14141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Transaction history</a:t>
            </a:r>
          </a:p>
          <a:p>
            <a:pPr algn="just" marL="958300" indent="-479150" lvl="1">
              <a:lnSpc>
                <a:spcPts val="4882"/>
              </a:lnSpc>
              <a:buFont typeface="Arial"/>
              <a:buChar char="•"/>
            </a:pPr>
            <a:r>
              <a:rPr lang="en-US" sz="4438">
                <a:solidFill>
                  <a:srgbClr val="14141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Custo</a:t>
            </a:r>
            <a:r>
              <a:rPr lang="en-US" sz="4438">
                <a:solidFill>
                  <a:srgbClr val="14141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mer-Employee linking</a:t>
            </a:r>
          </a:p>
          <a:p>
            <a:pPr algn="just" marL="958300" indent="-479150" lvl="1">
              <a:lnSpc>
                <a:spcPts val="4882"/>
              </a:lnSpc>
              <a:buFont typeface="Arial"/>
              <a:buChar char="•"/>
            </a:pPr>
            <a:r>
              <a:rPr lang="en-US" sz="4438">
                <a:solidFill>
                  <a:srgbClr val="14141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Swagger-based API testing</a:t>
            </a:r>
          </a:p>
          <a:p>
            <a:pPr algn="l">
              <a:lnSpc>
                <a:spcPts val="4882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316450" y="3741318"/>
            <a:ext cx="7640112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b="true" sz="4199">
                <a:solidFill>
                  <a:srgbClr val="141414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 IMPLEMENTED USE</a:t>
            </a:r>
            <a:r>
              <a:rPr lang="en-US" b="true" sz="4199">
                <a:solidFill>
                  <a:srgbClr val="141414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 CASES: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70914" y="1524000"/>
            <a:ext cx="12146173" cy="1478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378"/>
              </a:lnSpc>
            </a:pPr>
            <a:r>
              <a:rPr lang="en-US" b="true" sz="12972" spc="-713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Database Design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97729" y="3814538"/>
            <a:ext cx="6970752" cy="5002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1"/>
              </a:lnSpc>
            </a:pPr>
            <a:r>
              <a:rPr lang="en-US" sz="3594" b="true">
                <a:solidFill>
                  <a:srgbClr val="141414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User Table</a:t>
            </a:r>
          </a:p>
          <a:p>
            <a:pPr algn="l" marL="776006" indent="-388003" lvl="1">
              <a:lnSpc>
                <a:spcPts val="5031"/>
              </a:lnSpc>
              <a:buFont typeface="Arial"/>
              <a:buChar char="•"/>
            </a:pPr>
            <a:r>
              <a:rPr lang="en-US" sz="3594">
                <a:solidFill>
                  <a:srgbClr val="14141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PK: userId, FK: r</a:t>
            </a:r>
            <a:r>
              <a:rPr lang="en-US" sz="3594">
                <a:solidFill>
                  <a:srgbClr val="14141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oleId</a:t>
            </a:r>
          </a:p>
          <a:p>
            <a:pPr algn="l">
              <a:lnSpc>
                <a:spcPts val="5031"/>
              </a:lnSpc>
            </a:pPr>
            <a:r>
              <a:rPr lang="en-US" sz="3594" b="true">
                <a:solidFill>
                  <a:srgbClr val="141414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Role Table</a:t>
            </a:r>
          </a:p>
          <a:p>
            <a:pPr algn="l" marL="776006" indent="-388003" lvl="1">
              <a:lnSpc>
                <a:spcPts val="5031"/>
              </a:lnSpc>
              <a:buFont typeface="Arial"/>
              <a:buChar char="•"/>
            </a:pPr>
            <a:r>
              <a:rPr lang="en-US" sz="3594">
                <a:solidFill>
                  <a:srgbClr val="14141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roleId, name (CUSTOMER, BANK_EMPLOYEE, ADMIN)</a:t>
            </a:r>
          </a:p>
          <a:p>
            <a:pPr algn="l">
              <a:lnSpc>
                <a:spcPts val="5031"/>
              </a:lnSpc>
            </a:pPr>
            <a:r>
              <a:rPr lang="en-US" sz="3594" b="true">
                <a:solidFill>
                  <a:srgbClr val="141414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Custom</a:t>
            </a:r>
            <a:r>
              <a:rPr lang="en-US" sz="3594" b="true">
                <a:solidFill>
                  <a:srgbClr val="141414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er</a:t>
            </a:r>
          </a:p>
          <a:p>
            <a:pPr algn="l" marL="776006" indent="-388003" lvl="1">
              <a:lnSpc>
                <a:spcPts val="5031"/>
              </a:lnSpc>
              <a:buFont typeface="Arial"/>
              <a:buChar char="•"/>
            </a:pPr>
            <a:r>
              <a:rPr lang="en-US" sz="3594">
                <a:solidFill>
                  <a:srgbClr val="14141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Linked to User</a:t>
            </a:r>
          </a:p>
          <a:p>
            <a:pPr algn="l">
              <a:lnSpc>
                <a:spcPts val="5031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3305509" y="-5727381"/>
            <a:ext cx="11139898" cy="8229600"/>
          </a:xfrm>
          <a:custGeom>
            <a:avLst/>
            <a:gdLst/>
            <a:ahLst/>
            <a:cxnLst/>
            <a:rect r="r" b="b" t="t" l="l"/>
            <a:pathLst>
              <a:path h="8229600" w="11139898">
                <a:moveTo>
                  <a:pt x="0" y="0"/>
                </a:moveTo>
                <a:lnTo>
                  <a:pt x="11139899" y="0"/>
                </a:lnTo>
                <a:lnTo>
                  <a:pt x="1113989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507960" y="3814538"/>
            <a:ext cx="7751340" cy="4916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64"/>
              </a:lnSpc>
            </a:pPr>
            <a:r>
              <a:rPr lang="en-US" sz="4045" b="true">
                <a:solidFill>
                  <a:srgbClr val="141414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BankEmployee</a:t>
            </a:r>
          </a:p>
          <a:p>
            <a:pPr algn="l" marL="873483" indent="-436742" lvl="1">
              <a:lnSpc>
                <a:spcPts val="5664"/>
              </a:lnSpc>
              <a:buFont typeface="Arial"/>
              <a:buChar char="•"/>
            </a:pPr>
            <a:r>
              <a:rPr lang="en-US" sz="4045">
                <a:solidFill>
                  <a:srgbClr val="14141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Linked to</a:t>
            </a:r>
            <a:r>
              <a:rPr lang="en-US" sz="4045">
                <a:solidFill>
                  <a:srgbClr val="14141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User, Br</a:t>
            </a:r>
            <a:r>
              <a:rPr lang="en-US" sz="4045">
                <a:solidFill>
                  <a:srgbClr val="14141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anch</a:t>
            </a:r>
          </a:p>
          <a:p>
            <a:pPr algn="l">
              <a:lnSpc>
                <a:spcPts val="5664"/>
              </a:lnSpc>
            </a:pPr>
            <a:r>
              <a:rPr lang="en-US" sz="4045" b="true">
                <a:solidFill>
                  <a:srgbClr val="141414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Acc</a:t>
            </a:r>
            <a:r>
              <a:rPr lang="en-US" sz="4045" b="true">
                <a:solidFill>
                  <a:srgbClr val="141414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ount</a:t>
            </a:r>
          </a:p>
          <a:p>
            <a:pPr algn="l" marL="873483" indent="-436742" lvl="1">
              <a:lnSpc>
                <a:spcPts val="5664"/>
              </a:lnSpc>
              <a:buFont typeface="Arial"/>
              <a:buChar char="•"/>
            </a:pPr>
            <a:r>
              <a:rPr lang="en-US" sz="4045">
                <a:solidFill>
                  <a:srgbClr val="14141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Linked to </a:t>
            </a:r>
            <a:r>
              <a:rPr lang="en-US" sz="4045">
                <a:solidFill>
                  <a:srgbClr val="14141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Custom</a:t>
            </a:r>
            <a:r>
              <a:rPr lang="en-US" sz="4045">
                <a:solidFill>
                  <a:srgbClr val="14141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er, Branch</a:t>
            </a:r>
          </a:p>
          <a:p>
            <a:pPr algn="l">
              <a:lnSpc>
                <a:spcPts val="5664"/>
              </a:lnSpc>
            </a:pPr>
            <a:r>
              <a:rPr lang="en-US" sz="4045" b="true">
                <a:solidFill>
                  <a:srgbClr val="141414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Transaction</a:t>
            </a:r>
          </a:p>
          <a:p>
            <a:pPr algn="l" marL="873483" indent="-436742" lvl="1">
              <a:lnSpc>
                <a:spcPts val="5664"/>
              </a:lnSpc>
              <a:buFont typeface="Arial"/>
              <a:buChar char="•"/>
            </a:pPr>
            <a:r>
              <a:rPr lang="en-US" sz="4045">
                <a:solidFill>
                  <a:srgbClr val="14141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Linked to Account</a:t>
            </a:r>
          </a:p>
          <a:p>
            <a:pPr algn="l">
              <a:lnSpc>
                <a:spcPts val="5664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DAGrkQHqaYk</dc:identifier>
  <dcterms:modified xsi:type="dcterms:W3CDTF">2011-08-01T06:04:30Z</dcterms:modified>
  <cp:revision>1</cp:revision>
  <dc:title>CaseStudy MaverickBank PPT</dc:title>
</cp:coreProperties>
</file>